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4" r:id="rId1"/>
  </p:sldMasterIdLst>
  <p:notesMasterIdLst>
    <p:notesMasterId r:id="rId45"/>
  </p:notesMasterIdLst>
  <p:handoutMasterIdLst>
    <p:handoutMasterId r:id="rId46"/>
  </p:handoutMasterIdLst>
  <p:sldIdLst>
    <p:sldId id="256" r:id="rId2"/>
    <p:sldId id="305" r:id="rId3"/>
    <p:sldId id="287" r:id="rId4"/>
    <p:sldId id="303" r:id="rId5"/>
    <p:sldId id="288" r:id="rId6"/>
    <p:sldId id="306" r:id="rId7"/>
    <p:sldId id="289" r:id="rId8"/>
    <p:sldId id="291" r:id="rId9"/>
    <p:sldId id="265" r:id="rId10"/>
    <p:sldId id="266" r:id="rId11"/>
    <p:sldId id="307" r:id="rId12"/>
    <p:sldId id="302" r:id="rId13"/>
    <p:sldId id="304" r:id="rId14"/>
    <p:sldId id="268" r:id="rId15"/>
    <p:sldId id="275" r:id="rId16"/>
    <p:sldId id="308" r:id="rId17"/>
    <p:sldId id="309" r:id="rId18"/>
    <p:sldId id="293" r:id="rId19"/>
    <p:sldId id="310" r:id="rId20"/>
    <p:sldId id="276" r:id="rId21"/>
    <p:sldId id="294" r:id="rId22"/>
    <p:sldId id="295" r:id="rId23"/>
    <p:sldId id="269" r:id="rId24"/>
    <p:sldId id="290" r:id="rId25"/>
    <p:sldId id="326" r:id="rId26"/>
    <p:sldId id="335" r:id="rId27"/>
    <p:sldId id="336" r:id="rId28"/>
    <p:sldId id="337" r:id="rId29"/>
    <p:sldId id="332" r:id="rId30"/>
    <p:sldId id="338" r:id="rId31"/>
    <p:sldId id="323" r:id="rId32"/>
    <p:sldId id="325" r:id="rId33"/>
    <p:sldId id="327" r:id="rId34"/>
    <p:sldId id="328" r:id="rId35"/>
    <p:sldId id="334" r:id="rId36"/>
    <p:sldId id="330" r:id="rId37"/>
    <p:sldId id="331" r:id="rId38"/>
    <p:sldId id="296" r:id="rId39"/>
    <p:sldId id="297" r:id="rId40"/>
    <p:sldId id="300" r:id="rId41"/>
    <p:sldId id="301" r:id="rId42"/>
    <p:sldId id="298" r:id="rId43"/>
    <p:sldId id="299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BD86"/>
    <a:srgbClr val="5D8866"/>
    <a:srgbClr val="B0E5CF"/>
    <a:srgbClr val="B3DAB0"/>
    <a:srgbClr val="113480"/>
    <a:srgbClr val="181818"/>
    <a:srgbClr val="F2E7D4"/>
    <a:srgbClr val="F2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551" autoAdjust="0"/>
  </p:normalViewPr>
  <p:slideViewPr>
    <p:cSldViewPr>
      <p:cViewPr>
        <p:scale>
          <a:sx n="78" d="100"/>
          <a:sy n="78" d="100"/>
        </p:scale>
        <p:origin x="1301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354B2C-542E-4537-B986-AC8BB56086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C85E1-3690-4C6D-888C-772617C6C2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B145A-6290-4914-8064-F550C6B3CF8F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7706A-7C14-4406-A0E5-F5DDB32F8A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D6075-4821-4112-B58D-CCE4732612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429E1-82B0-4A11-BC80-F5DC7AF46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898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95E2ED5-6AD0-4401-85A4-FECCD0357D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1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874DB0-777D-4340-BA5F-3A72067C288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Lucida Grande" pitchFamily="-48" charset="0"/>
              <a:ea typeface="Geneva" pitchFamily="-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7956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7B74A6-779B-44B0-8EB2-2C084F83A5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64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E2DA38-9BDE-4388-A728-F6D66BD15E4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12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E2DA38-9BDE-4388-A728-F6D66BD15E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86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51723D-F7E8-4D14-B041-E448C18ED8F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Lucida Grande" pitchFamily="-48" charset="0"/>
              <a:ea typeface="Geneva" pitchFamily="-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698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AAF121-37E9-4806-A221-A959D9B589F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55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51723D-F7E8-4D14-B041-E448C18ED8FD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Lucida Grande" pitchFamily="-48" charset="0"/>
              <a:ea typeface="Geneva" pitchFamily="-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3055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CE71D8-E189-4CDE-9064-C5038622836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16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B0A8DA-6179-4175-8D1E-9B270D0A573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00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5F1123-492E-4F12-A562-D327075A87B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77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8C14A7-0E07-4C48-8E69-DF260865C41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83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49A8A2-8E2C-4A7D-AAF3-9F6D69404DC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3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73C9D-1930-455B-8E92-15D737D3CBC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88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E2ED5-6AD0-4401-85A4-FECCD0357D3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92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2357A6-1BED-441C-8520-83612835CAB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29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988400-77FA-43AB-8717-E948189C0DC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776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3BE996-E4BF-4478-933E-0C2AA1489D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6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1AA961-DAE4-4C59-9E43-AA9790D564E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31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60516B-363C-40A6-AC16-644177F488F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94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934D5-045F-42B1-8DD0-380E02D76E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29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89FF46-AAE4-423E-AA63-067FB2ADA4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3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5E825D-CF95-4514-9A21-A3C203F1EA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4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F2B923-5E47-4517-A09C-4C5551ACA8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0898C6-3A4A-4D7D-AEB3-3CAB9ADF6A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9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64B288A-6017-42C1-9715-2BEB5C5220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3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C45E11-9DA8-4D36-8DB1-E3E382D73E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87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55A34E6-C7EA-4242-9DA2-963562E4B064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91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vassarstats.net/tabs_r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C4A0-9687-4E7D-B7B3-E90BC8814E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15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23203-7F03-4EE9-BD8A-496C859A4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Perfect Negative Correlation</a:t>
            </a:r>
          </a:p>
        </p:txBody>
      </p:sp>
      <p:pic>
        <p:nvPicPr>
          <p:cNvPr id="6" name="Content Placeholder 5" descr="Noless_fig_13_04">
            <a:extLst>
              <a:ext uri="{FF2B5EF4-FFF2-40B4-BE49-F238E27FC236}">
                <a16:creationId xmlns:a16="http://schemas.microsoft.com/office/drawing/2014/main" id="{21531BDE-AFDF-4943-B998-33DC0A144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389204" y="2309870"/>
            <a:ext cx="6408145" cy="3372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Coefficient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Magnitude</a:t>
            </a:r>
          </a:p>
          <a:p>
            <a:pPr lvl="1"/>
            <a:r>
              <a:rPr lang="en-US" dirty="0"/>
              <a:t>Falls between -1.00 and 1.00</a:t>
            </a:r>
          </a:p>
          <a:p>
            <a:pPr lvl="1"/>
            <a:r>
              <a:rPr lang="en-US" dirty="0"/>
              <a:t>The value of the number (not the sign) indicates the strength of the relation</a:t>
            </a:r>
          </a:p>
        </p:txBody>
      </p:sp>
    </p:spTree>
    <p:extLst>
      <p:ext uri="{BB962C8B-B14F-4D97-AF65-F5344CB8AC3E}">
        <p14:creationId xmlns:p14="http://schemas.microsoft.com/office/powerpoint/2010/main" val="3847208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 descr="E:\CH15\NolH2e_tb_15_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41512"/>
            <a:ext cx="8229600" cy="2974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4100"/>
            <a:ext cx="9144000" cy="21969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visual guide</a:t>
            </a:r>
          </a:p>
        </p:txBody>
      </p:sp>
    </p:spTree>
    <p:extLst>
      <p:ext uri="{BB962C8B-B14F-4D97-AF65-F5344CB8AC3E}">
        <p14:creationId xmlns:p14="http://schemas.microsoft.com/office/powerpoint/2010/main" val="2030912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B7EDC-910C-4254-8144-00EC47AF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Learning </a:t>
            </a: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Which is stronger?</a:t>
            </a:r>
          </a:p>
          <a:p>
            <a:pPr lvl="1"/>
            <a:r>
              <a:rPr lang="en-US" dirty="0"/>
              <a:t>A correlation of 0.25 or -0.74?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3BA7E-424A-43F2-B43E-38E6DB18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Misleading Correlations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000000"/>
                </a:solidFill>
              </a:rPr>
              <a:t>Something to think about</a:t>
            </a:r>
          </a:p>
          <a:p>
            <a:pPr lvl="1" eaLnBrk="1" hangingPunct="1"/>
            <a:r>
              <a:rPr lang="en-US" dirty="0"/>
              <a:t>There is a 0.91 correlation between ice cream consumption and drowning deaths.</a:t>
            </a:r>
          </a:p>
          <a:p>
            <a:pPr lvl="2" eaLnBrk="1" hangingPunct="1"/>
            <a:r>
              <a:rPr lang="en-US" dirty="0"/>
              <a:t>Does eating ice cream cause drowning?  </a:t>
            </a:r>
          </a:p>
          <a:p>
            <a:pPr lvl="2" eaLnBrk="1" hangingPunct="1"/>
            <a:r>
              <a:rPr lang="en-US" dirty="0"/>
              <a:t>Does grief cause us to eat more ice cream?</a:t>
            </a:r>
          </a:p>
          <a:p>
            <a:pPr eaLnBrk="1" hangingPunct="1"/>
            <a:endParaRPr lang="en-US" dirty="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silly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5483"/>
            <a:ext cx="9144000" cy="349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8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Overall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Tells us that two variables are related</a:t>
            </a:r>
          </a:p>
          <a:p>
            <a:pPr lvl="1"/>
            <a:r>
              <a:rPr lang="en-US" dirty="0"/>
              <a:t>How they are related (positive, negative)</a:t>
            </a:r>
          </a:p>
          <a:p>
            <a:pPr lvl="1"/>
            <a:r>
              <a:rPr lang="en-US" dirty="0"/>
              <a:t>Strength of relationship (closer to | 1 | is stronger; farther away from 0)</a:t>
            </a:r>
          </a:p>
          <a:p>
            <a:r>
              <a:rPr lang="en-US" dirty="0"/>
              <a:t>Lots of things can be correlated – must think about what that means</a:t>
            </a:r>
          </a:p>
        </p:txBody>
      </p:sp>
    </p:spTree>
    <p:extLst>
      <p:ext uri="{BB962C8B-B14F-4D97-AF65-F5344CB8AC3E}">
        <p14:creationId xmlns:p14="http://schemas.microsoft.com/office/powerpoint/2010/main" val="1953094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000000"/>
                </a:solidFill>
              </a:rPr>
              <a:t>Correlation is not causation</a:t>
            </a:r>
          </a:p>
          <a:p>
            <a:pPr lvl="1" eaLnBrk="1" hangingPunct="1"/>
            <a:r>
              <a:rPr lang="en-US" dirty="0"/>
              <a:t>Invisible third variables</a:t>
            </a:r>
          </a:p>
          <a:p>
            <a:r>
              <a:rPr lang="en-US" dirty="0"/>
              <a:t>Three Possible Causal Explanations for a Correlation:</a:t>
            </a:r>
          </a:p>
          <a:p>
            <a:endParaRPr lang="en-US" dirty="0"/>
          </a:p>
        </p:txBody>
      </p:sp>
      <p:pic>
        <p:nvPicPr>
          <p:cNvPr id="4" name="Picture 4" descr="Nolan_fig05_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276600"/>
            <a:ext cx="2514600" cy="283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Causation Direction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60" y="2743200"/>
            <a:ext cx="61722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 research design reminder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designs</a:t>
            </a:r>
          </a:p>
          <a:p>
            <a:pPr lvl="1"/>
            <a:r>
              <a:rPr lang="en-US" dirty="0"/>
              <a:t>You directly manipulated the independent variable</a:t>
            </a:r>
          </a:p>
          <a:p>
            <a:r>
              <a:rPr lang="en-US" dirty="0"/>
              <a:t>Quasi-experimental designs</a:t>
            </a:r>
          </a:p>
          <a:p>
            <a:pPr lvl="1"/>
            <a:r>
              <a:rPr lang="en-US" dirty="0"/>
              <a:t>You examined naturally occurring groups</a:t>
            </a:r>
          </a:p>
          <a:p>
            <a:r>
              <a:rPr lang="en-US" dirty="0"/>
              <a:t>Correlational designs</a:t>
            </a:r>
          </a:p>
          <a:p>
            <a:pPr lvl="1"/>
            <a:r>
              <a:rPr lang="en-US" dirty="0"/>
              <a:t>You just observed the independent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2456512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ig 15-6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933" y="3190302"/>
            <a:ext cx="5468037" cy="30353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8AFC9-E314-42D3-B25D-F71726898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SzTx/>
              <a:defRPr/>
            </a:pPr>
            <a:r>
              <a:rPr lang="en-US" dirty="0"/>
              <a:t>Restricted Range</a:t>
            </a:r>
          </a:p>
          <a:p>
            <a:pPr lvl="1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000" dirty="0"/>
              <a:t>A sample of boys and girls who performed in the top 2% to 3% on standardized tests - a much smaller range than the full population from which the researchers could have drawn their sample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54695BF-FCBB-495B-AB36-F56D3BC8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Correlation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EA9080-EE96-419F-BC1F-9EEDFB11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Restricted Range Cont.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B48390-96E6-4EF7-9A39-273A0CF9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3716866"/>
          </a:xfrm>
        </p:spPr>
        <p:txBody>
          <a:bodyPr/>
          <a:lstStyle/>
          <a:p>
            <a:r>
              <a:rPr lang="en-US" dirty="0"/>
              <a:t>If we only look at the older students between the ages of 22 and 25, the strength of this correlation is now far smaller, just 0.05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Fig 15-7.tif">
            <a:extLst>
              <a:ext uri="{FF2B5EF4-FFF2-40B4-BE49-F238E27FC236}">
                <a16:creationId xmlns:a16="http://schemas.microsoft.com/office/drawing/2014/main" id="{D6A7AAB2-4747-4883-9B6D-CBAEF9F8E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759" y="2948850"/>
            <a:ext cx="5936358" cy="32205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 15-8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470" y="3316984"/>
            <a:ext cx="5503417" cy="29332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EB0EBC-1FF1-4B9F-B776-6FCDBA2FA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88281"/>
            <a:ext cx="7543800" cy="1450757"/>
          </a:xfrm>
        </p:spPr>
        <p:txBody>
          <a:bodyPr/>
          <a:lstStyle/>
          <a:p>
            <a:r>
              <a:rPr lang="en-US" dirty="0"/>
              <a:t>Limitations of Correlation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F680D-0967-4256-A2B6-F7BCDFE7B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effect of an outlier</a:t>
            </a:r>
          </a:p>
          <a:p>
            <a:pPr lvl="1"/>
            <a:r>
              <a:rPr lang="en-US" dirty="0"/>
              <a:t>One individual who both studies and uses her cell phone more than any other individual in the sample changed the correlation from 0.14, a negative correlation, to 0.39, a much stronger and positive correlation!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96BC0F-4E88-46ED-B96E-061C35F9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Pearson Correlation Coefficient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statistic that quantifies a linear relation between two scale variables </a:t>
            </a:r>
          </a:p>
          <a:p>
            <a:r>
              <a:rPr lang="en-US" dirty="0"/>
              <a:t>Symbolized by the italic letter </a:t>
            </a:r>
            <a:r>
              <a:rPr lang="en-US" i="1" dirty="0"/>
              <a:t>r </a:t>
            </a:r>
            <a:r>
              <a:rPr lang="en-US" dirty="0"/>
              <a:t>when it is a statistic based on sample data</a:t>
            </a:r>
          </a:p>
          <a:p>
            <a:r>
              <a:rPr lang="en-US" dirty="0"/>
              <a:t>Symbolized by italicized </a:t>
            </a:r>
            <a:r>
              <a:rPr lang="en-US" i="1" dirty="0"/>
              <a:t>ρ</a:t>
            </a:r>
            <a:r>
              <a:rPr lang="en-US" dirty="0"/>
              <a:t> (rho) when it is a population parameter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6236FE05-FA7A-4382-B14D-0502D255AE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453623"/>
              </p:ext>
            </p:extLst>
          </p:nvPr>
        </p:nvGraphicFramePr>
        <p:xfrm>
          <a:off x="1859096" y="4292906"/>
          <a:ext cx="5480538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Equation" r:id="rId4" imgW="1726920" imgH="495000" progId="Equation.3">
                  <p:embed/>
                </p:oleObj>
              </mc:Choice>
              <mc:Fallback>
                <p:oleObj name="Equation" r:id="rId4" imgW="1726920" imgH="495000" progId="Equation.3">
                  <p:embed/>
                  <p:pic>
                    <p:nvPicPr>
                      <p:cNvPr id="6" name="Object 3">
                        <a:extLst>
                          <a:ext uri="{FF2B5EF4-FFF2-40B4-BE49-F238E27FC236}">
                            <a16:creationId xmlns:a16="http://schemas.microsoft.com/office/drawing/2014/main" id="{6236FE05-FA7A-4382-B14D-0502D255AE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9096" y="4292906"/>
                        <a:ext cx="5480538" cy="1571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A45F-6F31-476B-A4D8-5D61C7DFC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Hypothesis Testing 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1. Identify the population, distribution, and assumptions</a:t>
            </a:r>
          </a:p>
          <a:p>
            <a:r>
              <a:rPr lang="en-US" dirty="0"/>
              <a:t>Step 2. State the null and research hypotheses</a:t>
            </a:r>
          </a:p>
          <a:p>
            <a:r>
              <a:rPr lang="en-US" dirty="0"/>
              <a:t>Step 3. Determine the characteristics of the comparison distribution</a:t>
            </a:r>
          </a:p>
          <a:p>
            <a:r>
              <a:rPr lang="en-US" dirty="0"/>
              <a:t>Step 4. Determine the critical values</a:t>
            </a:r>
          </a:p>
          <a:p>
            <a:r>
              <a:rPr lang="en-US" dirty="0"/>
              <a:t>Step 5. Calculate the test statistic</a:t>
            </a:r>
          </a:p>
          <a:p>
            <a:r>
              <a:rPr lang="en-US" dirty="0"/>
              <a:t>Step 6. Make a decision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- Step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02666"/>
          </a:xfrm>
        </p:spPr>
        <p:txBody>
          <a:bodyPr>
            <a:normAutofit/>
          </a:bodyPr>
          <a:lstStyle/>
          <a:p>
            <a:r>
              <a:rPr lang="en-US" dirty="0"/>
              <a:t>Random selection? </a:t>
            </a:r>
          </a:p>
          <a:p>
            <a:r>
              <a:rPr lang="en-US" dirty="0"/>
              <a:t>X and Y at least scale variables? </a:t>
            </a:r>
          </a:p>
          <a:p>
            <a:r>
              <a:rPr lang="en-US" dirty="0"/>
              <a:t>Linear relationship between variables? (linearity)</a:t>
            </a:r>
          </a:p>
          <a:p>
            <a:r>
              <a:rPr lang="en-US" dirty="0"/>
              <a:t>Outliers? </a:t>
            </a:r>
          </a:p>
          <a:p>
            <a:r>
              <a:rPr lang="en-US" dirty="0"/>
              <a:t>Homoscedasticity? (for real this time!)</a:t>
            </a:r>
          </a:p>
          <a:p>
            <a:pPr lvl="1"/>
            <a:r>
              <a:rPr lang="en-US" dirty="0"/>
              <a:t>Each variable must vary approximately the same at each point of the other variable</a:t>
            </a:r>
          </a:p>
          <a:p>
            <a:pPr lvl="1"/>
            <a:r>
              <a:rPr lang="en-US" dirty="0"/>
              <a:t>See scatterplot for UFOs, megaphones, snakes eating dinner.</a:t>
            </a:r>
          </a:p>
          <a:p>
            <a:r>
              <a:rPr lang="en-US" dirty="0"/>
              <a:t>X and Y are both normal? (normality)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52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E6A10-DCA8-460B-9F6C-3DCD41E7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- Step 1 (linearity)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03904-BF9F-40D8-870A-20A35CBC9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data in </a:t>
            </a:r>
            <a:r>
              <a:rPr lang="en-US" dirty="0" err="1"/>
              <a:t>JASP</a:t>
            </a:r>
            <a:r>
              <a:rPr lang="en-US" dirty="0"/>
              <a:t> and make sure the variables are correct</a:t>
            </a:r>
          </a:p>
          <a:p>
            <a:r>
              <a:rPr lang="en-US" dirty="0" err="1"/>
              <a:t>Descriptives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Descriptive Statistics  Move both variables over to the “Variables” box  Plots  Correlation Plot</a:t>
            </a:r>
          </a:p>
          <a:p>
            <a:r>
              <a:rPr lang="en-US" dirty="0">
                <a:sym typeface="Wingdings" panose="05000000000000000000" pitchFamily="2" charset="2"/>
              </a:rPr>
              <a:t>Look at top right graph</a:t>
            </a:r>
          </a:p>
          <a:p>
            <a:r>
              <a:rPr lang="en-US" dirty="0">
                <a:sym typeface="Wingdings" panose="05000000000000000000" pitchFamily="2" charset="2"/>
              </a:rPr>
              <a:t>Close to a line? Linear!</a:t>
            </a:r>
          </a:p>
          <a:p>
            <a:endParaRPr lang="en-US" dirty="0"/>
          </a:p>
        </p:txBody>
      </p:sp>
      <p:pic>
        <p:nvPicPr>
          <p:cNvPr id="4" name="Picture 3" descr="/Users/buchanan/.JASP/temp/clipboard/resources/2/_5.png">
            <a:extLst>
              <a:ext uri="{FF2B5EF4-FFF2-40B4-BE49-F238E27FC236}">
                <a16:creationId xmlns:a16="http://schemas.microsoft.com/office/drawing/2014/main" id="{E017E015-00C2-4F1D-8E7C-34D275B97D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3352800"/>
            <a:ext cx="3657600" cy="297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657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24AD-1CE0-4614-AD20-29D38890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- Step 1 (outliers)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3D6C5-A4D1-423C-A77A-B9F445374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326466"/>
          </a:xfrm>
        </p:spPr>
        <p:txBody>
          <a:bodyPr>
            <a:normAutofit/>
          </a:bodyPr>
          <a:lstStyle/>
          <a:p>
            <a:r>
              <a:rPr lang="en-US" dirty="0"/>
              <a:t>Look at the graph in the same graph as linearity</a:t>
            </a:r>
          </a:p>
          <a:p>
            <a:r>
              <a:rPr lang="en-US" dirty="0"/>
              <a:t>If data points are way off, consider them outliers see examples over here </a:t>
            </a:r>
            <a:r>
              <a:rPr lang="en-US" dirty="0">
                <a:sym typeface="Wingdings" panose="05000000000000000000" pitchFamily="2" charset="2"/>
              </a:rPr>
              <a:t>   </a:t>
            </a:r>
            <a:endParaRPr lang="en-US" dirty="0"/>
          </a:p>
          <a:p>
            <a:r>
              <a:rPr lang="en-US" dirty="0"/>
              <a:t>Our graph: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don’t have anything that looks like that, so we’re good! </a:t>
            </a:r>
          </a:p>
        </p:txBody>
      </p:sp>
      <p:pic>
        <p:nvPicPr>
          <p:cNvPr id="5" name="Picture 4" descr="https://statistics.laerd.com/premium/pc/img/outliers.png">
            <a:extLst>
              <a:ext uri="{FF2B5EF4-FFF2-40B4-BE49-F238E27FC236}">
                <a16:creationId xmlns:a16="http://schemas.microsoft.com/office/drawing/2014/main" id="{3187B692-79F8-45D8-A707-BE41832805F9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31730" y="3048000"/>
            <a:ext cx="3200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/Users/buchanan/.JASP/temp/clipboard/resources/2/_5.png">
            <a:extLst>
              <a:ext uri="{FF2B5EF4-FFF2-40B4-BE49-F238E27FC236}">
                <a16:creationId xmlns:a16="http://schemas.microsoft.com/office/drawing/2014/main" id="{F8B1658B-8D9A-4F91-AE47-002653129B5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3" b="45161"/>
          <a:stretch/>
        </p:blipFill>
        <p:spPr bwMode="auto">
          <a:xfrm>
            <a:off x="914400" y="3657600"/>
            <a:ext cx="2148840" cy="198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7480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0C828-9699-4172-A728-BED531516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- Step 1 (normality)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C4C3D-3134-437D-B788-F099A0147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T-test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One Sample T-Test </a:t>
            </a:r>
            <a:r>
              <a:rPr lang="en-US" dirty="0">
                <a:sym typeface="Wingdings" panose="05000000000000000000" pitchFamily="2" charset="2"/>
              </a:rPr>
              <a:t> Under “Assumptions” select “Normality”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Remember, here we want p &gt; .05</a:t>
            </a:r>
          </a:p>
          <a:p>
            <a:r>
              <a:rPr lang="en-US" dirty="0"/>
              <a:t>Made it!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6980C-CBAA-4FFF-8F5C-876E8C589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37"/>
          <a:stretch/>
        </p:blipFill>
        <p:spPr>
          <a:xfrm>
            <a:off x="1599585" y="2840816"/>
            <a:ext cx="5318702" cy="157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19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– Step 1 (homoscedasticity)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725662"/>
          </a:xfrm>
        </p:spPr>
        <p:txBody>
          <a:bodyPr>
            <a:normAutofit/>
          </a:bodyPr>
          <a:lstStyle/>
          <a:p>
            <a:r>
              <a:rPr lang="en-US" dirty="0"/>
              <a:t>How to assess homoscedasticity?</a:t>
            </a:r>
          </a:p>
          <a:p>
            <a:pPr lvl="1"/>
            <a:r>
              <a:rPr lang="en-US" dirty="0"/>
              <a:t>Look at our scatterplot from earlier </a:t>
            </a:r>
          </a:p>
          <a:p>
            <a:pPr lvl="1"/>
            <a:r>
              <a:rPr lang="en-US" dirty="0"/>
              <a:t>Outlier the group of dots</a:t>
            </a:r>
          </a:p>
          <a:p>
            <a:pPr lvl="1"/>
            <a:r>
              <a:rPr lang="en-US" dirty="0"/>
              <a:t>To meet homoscedasticity, needs to the box-like (i.e. the spread across one axis should remain about the same as you move across the other axis) </a:t>
            </a:r>
          </a:p>
          <a:p>
            <a:pPr lvl="1"/>
            <a:r>
              <a:rPr lang="en-US" dirty="0"/>
              <a:t>Ours looks pretty box-like, </a:t>
            </a:r>
          </a:p>
          <a:p>
            <a:pPr marL="201168" lvl="1" indent="0">
              <a:buNone/>
            </a:pPr>
            <a:r>
              <a:rPr lang="en-US" dirty="0"/>
              <a:t>so we’re good!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 descr="/Users/buchanan/.JASP/temp/clipboard/resources/2/_5.png">
            <a:extLst>
              <a:ext uri="{FF2B5EF4-FFF2-40B4-BE49-F238E27FC236}">
                <a16:creationId xmlns:a16="http://schemas.microsoft.com/office/drawing/2014/main" id="{0003104A-FBB4-4873-9523-23EECBED96C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3" b="45161"/>
          <a:stretch/>
        </p:blipFill>
        <p:spPr bwMode="auto">
          <a:xfrm>
            <a:off x="4953000" y="3886200"/>
            <a:ext cx="2438400" cy="220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3294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6FEF0-2DAE-4F54-924F-3C6101266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Correlation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Co-variation or co-relation between two variables</a:t>
            </a:r>
          </a:p>
          <a:p>
            <a:r>
              <a:rPr lang="en-US" dirty="0"/>
              <a:t>These variables change together</a:t>
            </a:r>
          </a:p>
          <a:p>
            <a:r>
              <a:rPr lang="en-US" dirty="0"/>
              <a:t>Usually scale (interval or ratio) variables</a:t>
            </a:r>
          </a:p>
          <a:p>
            <a:r>
              <a:rPr lang="en-US" dirty="0"/>
              <a:t>Correlation does NOT mean causation!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21CC5-D177-46DD-A036-88F697E7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– Step 1 (homoscedasticity) cont.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5F514-BDBE-4250-A51A-ABE01B983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not meeting homoscedasticity: </a:t>
            </a:r>
          </a:p>
          <a:p>
            <a:pPr lvl="1"/>
            <a:r>
              <a:rPr lang="en-US" dirty="0"/>
              <a:t>If you don’t meet homoscedasticity your data is considered heteroscedastic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98F46-E85F-4809-8975-DC590CA602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0601" y="3128646"/>
            <a:ext cx="3581400" cy="2794635"/>
          </a:xfrm>
          <a:prstGeom prst="rect">
            <a:avLst/>
          </a:prstGeom>
        </p:spPr>
      </p:pic>
      <p:pic>
        <p:nvPicPr>
          <p:cNvPr id="5" name="Picture 4" descr="http://binaryoptions.com/wp-content/uploads/Homo-heteroscedasticity.gif">
            <a:extLst>
              <a:ext uri="{FF2B5EF4-FFF2-40B4-BE49-F238E27FC236}">
                <a16:creationId xmlns:a16="http://schemas.microsoft.com/office/drawing/2014/main" id="{A9E2D8A2-01F8-42C0-A649-8C3F0DE2344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4887124" y="3276600"/>
            <a:ext cx="3266275" cy="26466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09823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2- Sate your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 Hypothesis: no correlation between variable 1 and variable 2</a:t>
            </a:r>
          </a:p>
          <a:p>
            <a:r>
              <a:rPr lang="en-US" dirty="0"/>
              <a:t>Research Hypothesis: correlation between variable 1 and variable 2</a:t>
            </a:r>
          </a:p>
          <a:p>
            <a:r>
              <a:rPr lang="en-US" dirty="0"/>
              <a:t>For our example:</a:t>
            </a:r>
          </a:p>
          <a:p>
            <a:pPr lvl="1"/>
            <a:r>
              <a:rPr lang="en-US" dirty="0"/>
              <a:t>Null: </a:t>
            </a:r>
            <a:r>
              <a:rPr lang="en-US" i="1" dirty="0"/>
              <a:t>r</a:t>
            </a:r>
            <a:r>
              <a:rPr lang="en-US" dirty="0"/>
              <a:t> for cholesterol and TV time = 0</a:t>
            </a:r>
          </a:p>
          <a:p>
            <a:pPr lvl="2"/>
            <a:r>
              <a:rPr lang="en-US" dirty="0"/>
              <a:t>No correlation between cholesterol and TV time</a:t>
            </a:r>
          </a:p>
          <a:p>
            <a:pPr lvl="1"/>
            <a:r>
              <a:rPr lang="en-US" dirty="0"/>
              <a:t>Research: </a:t>
            </a:r>
            <a:r>
              <a:rPr lang="en-US" i="1" dirty="0"/>
              <a:t>r</a:t>
            </a:r>
            <a:r>
              <a:rPr lang="en-US" dirty="0"/>
              <a:t> for cholesterol and TV time ≠ 0</a:t>
            </a:r>
          </a:p>
          <a:p>
            <a:pPr lvl="2"/>
            <a:r>
              <a:rPr lang="en-US" dirty="0"/>
              <a:t>Correlation between cholesterol and TV time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49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3- Find </a:t>
            </a:r>
            <a:r>
              <a:rPr lang="en-US" i="1" dirty="0"/>
              <a:t>r </a:t>
            </a:r>
            <a:r>
              <a:rPr lang="en-US" dirty="0"/>
              <a:t>and </a:t>
            </a:r>
            <a:r>
              <a:rPr lang="en-US" i="1" dirty="0" err="1"/>
              <a:t>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US" i="1" dirty="0" err="1"/>
              <a:t>df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/>
              <a:t>N </a:t>
            </a:r>
            <a:r>
              <a:rPr lang="en-US" dirty="0"/>
              <a:t>– 2</a:t>
            </a:r>
          </a:p>
          <a:p>
            <a:pPr marL="201168" lvl="1" indent="0">
              <a:buNone/>
            </a:pPr>
            <a:r>
              <a:rPr lang="en-US" dirty="0"/>
              <a:t>To get </a:t>
            </a:r>
            <a:r>
              <a:rPr lang="en-US" i="1" dirty="0"/>
              <a:t>r </a:t>
            </a:r>
            <a:r>
              <a:rPr lang="en-US" dirty="0"/>
              <a:t>we will used </a:t>
            </a:r>
            <a:r>
              <a:rPr lang="en-US" dirty="0" err="1"/>
              <a:t>JASP</a:t>
            </a:r>
            <a:endParaRPr lang="en-US" dirty="0"/>
          </a:p>
          <a:p>
            <a:pPr lvl="1"/>
            <a:r>
              <a:rPr lang="en-US" dirty="0"/>
              <a:t>“Regression” </a:t>
            </a:r>
            <a:r>
              <a:rPr lang="en-US" dirty="0">
                <a:sym typeface="Wingdings" panose="05000000000000000000" pitchFamily="2" charset="2"/>
              </a:rPr>
              <a:t> “Correlation Matrix”  move your variables over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Make sure “Pearson’s” is selected  select “Display pairwise table”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Select “Confidence intervals” if needed</a:t>
            </a:r>
          </a:p>
          <a:p>
            <a:pPr marL="201168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F500F6-D880-4E12-8FFC-0979027BC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135"/>
          <a:stretch/>
        </p:blipFill>
        <p:spPr>
          <a:xfrm>
            <a:off x="1143000" y="4510193"/>
            <a:ext cx="7178041" cy="122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37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</a:t>
            </a:r>
            <a:r>
              <a:rPr lang="en-US" i="1" dirty="0"/>
              <a:t>t </a:t>
            </a:r>
            <a:r>
              <a:rPr lang="en-US" baseline="-25000" dirty="0"/>
              <a:t>critical</a:t>
            </a:r>
            <a:r>
              <a:rPr lang="en-US" dirty="0"/>
              <a:t> value</a:t>
            </a:r>
          </a:p>
          <a:p>
            <a:pPr lvl="1"/>
            <a:r>
              <a:rPr lang="en-US" dirty="0"/>
              <a:t>Use the </a:t>
            </a:r>
            <a:r>
              <a:rPr lang="en-US" i="1" dirty="0" err="1"/>
              <a:t>df</a:t>
            </a:r>
            <a:r>
              <a:rPr lang="en-US" dirty="0"/>
              <a:t> and </a:t>
            </a:r>
            <a:r>
              <a:rPr lang="en-US" i="1" dirty="0"/>
              <a:t>p</a:t>
            </a:r>
            <a:r>
              <a:rPr lang="en-US" dirty="0"/>
              <a:t> critical to determine </a:t>
            </a:r>
            <a:r>
              <a:rPr lang="en-US" i="1" dirty="0"/>
              <a:t>t</a:t>
            </a:r>
            <a:r>
              <a:rPr lang="en-US" dirty="0"/>
              <a:t> </a:t>
            </a:r>
            <a:r>
              <a:rPr lang="en-US" baseline="-25000" dirty="0"/>
              <a:t>critical </a:t>
            </a:r>
            <a:r>
              <a:rPr lang="en-US" dirty="0"/>
              <a:t>using the two-tailed section of the </a:t>
            </a:r>
            <a:r>
              <a:rPr lang="en-US" i="1" dirty="0"/>
              <a:t>t</a:t>
            </a:r>
            <a:r>
              <a:rPr lang="en-US" dirty="0"/>
              <a:t> distribution table</a:t>
            </a:r>
          </a:p>
          <a:p>
            <a:pPr marL="201168" lvl="1" indent="0">
              <a:buNone/>
            </a:pPr>
            <a:endParaRPr lang="en-US" baseline="-25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866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the </a:t>
            </a:r>
            <a:r>
              <a:rPr lang="en-US" i="1" dirty="0"/>
              <a:t>t</a:t>
            </a:r>
            <a:r>
              <a:rPr lang="en-US" i="1" baseline="-25000" dirty="0"/>
              <a:t> </a:t>
            </a:r>
            <a:r>
              <a:rPr lang="en-US" baseline="-25000" dirty="0"/>
              <a:t>actual</a:t>
            </a:r>
            <a:r>
              <a:rPr lang="en-US" dirty="0"/>
              <a:t> given your </a:t>
            </a:r>
            <a:r>
              <a:rPr lang="en-US" i="1" dirty="0"/>
              <a:t>r</a:t>
            </a:r>
            <a:r>
              <a:rPr lang="en-US" dirty="0"/>
              <a:t> value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http://vassarstats.net/tabs_r.html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0" t="11630" r="27499" b="60773"/>
          <a:stretch>
            <a:fillRect/>
          </a:stretch>
        </p:blipFill>
        <p:spPr bwMode="auto">
          <a:xfrm>
            <a:off x="2889090" y="2819400"/>
            <a:ext cx="341153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711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If you reject the null:</a:t>
            </a:r>
          </a:p>
          <a:p>
            <a:pPr marL="383540" lvl="1"/>
            <a:r>
              <a:rPr lang="en-US" dirty="0"/>
              <a:t>There is a significant correlation (relationship)</a:t>
            </a:r>
            <a:endParaRPr lang="en-US" dirty="0">
              <a:cs typeface="Calibri"/>
            </a:endParaRPr>
          </a:p>
          <a:p>
            <a:r>
              <a:rPr lang="en-US" dirty="0"/>
              <a:t>If you fail to reject the null:</a:t>
            </a:r>
          </a:p>
          <a:p>
            <a:pPr marL="383540" lvl="1"/>
            <a:r>
              <a:rPr lang="en-US" dirty="0"/>
              <a:t>There was not a significant correlation (relationship) between the variables in the dataset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3849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Size?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r</a:t>
            </a:r>
            <a:r>
              <a:rPr lang="en-US" dirty="0"/>
              <a:t> is often considered an effect size</a:t>
            </a:r>
          </a:p>
          <a:p>
            <a:pPr lvl="1"/>
            <a:r>
              <a:rPr lang="en-US" dirty="0"/>
              <a:t>Most people square it though to </a:t>
            </a:r>
            <a:r>
              <a:rPr lang="en-US" i="1" dirty="0"/>
              <a:t>r</a:t>
            </a:r>
            <a:r>
              <a:rPr lang="en-US" i="1" baseline="30000" dirty="0"/>
              <a:t>2</a:t>
            </a:r>
            <a:r>
              <a:rPr lang="en-US" dirty="0"/>
              <a:t>, which is the same as ANOVA effect size</a:t>
            </a:r>
          </a:p>
          <a:p>
            <a:pPr lvl="1"/>
            <a:r>
              <a:rPr lang="en-US" dirty="0"/>
              <a:t>You can also switch </a:t>
            </a:r>
            <a:r>
              <a:rPr lang="en-US" i="1" dirty="0"/>
              <a:t>r</a:t>
            </a:r>
            <a:r>
              <a:rPr lang="en-US" dirty="0"/>
              <a:t> to Cohen’s </a:t>
            </a:r>
            <a:r>
              <a:rPr lang="en-US" i="1" dirty="0"/>
              <a:t>d</a:t>
            </a:r>
            <a:r>
              <a:rPr lang="en-US" dirty="0"/>
              <a:t>, but people are moving away from doing this because </a:t>
            </a:r>
            <a:r>
              <a:rPr lang="en-US" i="1" dirty="0"/>
              <a:t>d</a:t>
            </a:r>
            <a:r>
              <a:rPr lang="en-US" dirty="0"/>
              <a:t> normally is reserved for nominal variables</a:t>
            </a:r>
          </a:p>
        </p:txBody>
      </p:sp>
    </p:spTree>
    <p:extLst>
      <p:ext uri="{BB962C8B-B14F-4D97-AF65-F5344CB8AC3E}">
        <p14:creationId xmlns:p14="http://schemas.microsoft.com/office/powerpoint/2010/main" val="1414640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Involves Fisher’s</a:t>
            </a:r>
            <a:r>
              <a:rPr lang="en-US" i="1" dirty="0"/>
              <a:t> r </a:t>
            </a:r>
            <a:r>
              <a:rPr lang="en-US" dirty="0"/>
              <a:t>to </a:t>
            </a:r>
            <a:r>
              <a:rPr lang="en-US" i="1" dirty="0"/>
              <a:t>z </a:t>
            </a:r>
            <a:r>
              <a:rPr lang="en-US" dirty="0"/>
              <a:t>transformation and is generally pretty yucky</a:t>
            </a:r>
          </a:p>
          <a:p>
            <a:pPr lvl="1"/>
            <a:r>
              <a:rPr lang="en-US" dirty="0"/>
              <a:t>Which means people do not do them unless they are required to</a:t>
            </a:r>
          </a:p>
        </p:txBody>
      </p:sp>
    </p:spTree>
    <p:extLst>
      <p:ext uri="{BB962C8B-B14F-4D97-AF65-F5344CB8AC3E}">
        <p14:creationId xmlns:p14="http://schemas.microsoft.com/office/powerpoint/2010/main" val="3260774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DC905-56D6-43EC-99EE-D5CA81FE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Psychometrics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Psychometrics is used in the development of tests and measures</a:t>
            </a:r>
          </a:p>
          <a:p>
            <a:r>
              <a:rPr lang="en-US" dirty="0"/>
              <a:t>Psychometricians use correlation to examine two important aspects of the development of measures—reliability and validity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87441" y="4191000"/>
            <a:ext cx="2133600" cy="151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A6B6C-DA0C-44C0-9652-B58DDB37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A reliable measure is one that is consistent</a:t>
            </a:r>
          </a:p>
          <a:p>
            <a:r>
              <a:rPr lang="en-US" dirty="0"/>
              <a:t>Example types of reliability:</a:t>
            </a:r>
          </a:p>
          <a:p>
            <a:pPr marL="383540" lvl="1"/>
            <a:r>
              <a:rPr lang="en-US" dirty="0"/>
              <a:t>Test-retest reliability</a:t>
            </a:r>
            <a:endParaRPr lang="en-US" dirty="0">
              <a:cs typeface="Calibri"/>
            </a:endParaRPr>
          </a:p>
          <a:p>
            <a:pPr marL="383540" lvl="1"/>
            <a:r>
              <a:rPr lang="en-US" dirty="0"/>
              <a:t>Split-half  reliability</a:t>
            </a:r>
            <a:endParaRPr lang="en-US" dirty="0">
              <a:cs typeface="Calibri"/>
            </a:endParaRPr>
          </a:p>
          <a:p>
            <a:r>
              <a:rPr lang="en-US" dirty="0"/>
              <a:t>Cronbach’s alpha (aka coefficient alpha)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Want to be bigger than .80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versus 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Correlational designs = research that doesn’t manipulate things because you can’t ethically or don’t want to</a:t>
            </a:r>
          </a:p>
          <a:p>
            <a:pPr lvl="1"/>
            <a:r>
              <a:rPr lang="en-US" dirty="0"/>
              <a:t>You can use all kinds of statistics on these depending on what you types of variables you have</a:t>
            </a:r>
          </a:p>
          <a:p>
            <a:r>
              <a:rPr lang="en-US" dirty="0"/>
              <a:t>Correlation can be used in any design type with two continuous variables</a:t>
            </a:r>
          </a:p>
        </p:txBody>
      </p:sp>
    </p:spTree>
    <p:extLst>
      <p:ext uri="{BB962C8B-B14F-4D97-AF65-F5344CB8AC3E}">
        <p14:creationId xmlns:p14="http://schemas.microsoft.com/office/powerpoint/2010/main" val="3171815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E48A5E-0C69-4096-A9C2-5DD88172C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valid measure is one that measures what it was designed or intended to measure</a:t>
            </a:r>
          </a:p>
          <a:p>
            <a:r>
              <a:rPr lang="en-US" dirty="0"/>
              <a:t>Correlation is used to calculate validity, often by correlating a new measure with existing measures known to assess the variable of interest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44065" y="3202094"/>
            <a:ext cx="232269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1F087-3D44-4E56-9B32-BC6DD3A59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DBBAC-91A4-4B37-961E-DCAFB1FA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can also be used to establish the validity of a personality test</a:t>
            </a:r>
          </a:p>
          <a:p>
            <a:r>
              <a:rPr lang="en-US" dirty="0"/>
              <a:t>Establishing validity is usually much more difficult than establishing reliability</a:t>
            </a:r>
          </a:p>
          <a:p>
            <a:r>
              <a:rPr lang="en-US" dirty="0"/>
              <a:t>Buzzfeed!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C03EB7-D306-4A1C-A8FE-E44BD2CC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technique that quantifies the degree of association between two variables after statistically removing the association of a third variable with both of those two variables</a:t>
            </a:r>
          </a:p>
          <a:p>
            <a:r>
              <a:rPr lang="en-US" dirty="0"/>
              <a:t>Allows us to quantify the relation between two variables, controlling for the correlation of each of these variables with a third related variable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15D0FF-C74A-4C73-B91F-7F19E330D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Partial Correlation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E291EA4-D4A3-4D2F-9288-D2764302E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assess the correlation between number of absences and exam grade, over and above the correlation of percentage of completed homework assignments with these variables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16" name="Content Placeholder 3" descr="Fig 15-11.tif">
            <a:extLst>
              <a:ext uri="{FF2B5EF4-FFF2-40B4-BE49-F238E27FC236}">
                <a16:creationId xmlns:a16="http://schemas.microsoft.com/office/drawing/2014/main" id="{05954E79-365B-42ED-B41B-29BDC512A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895600"/>
            <a:ext cx="3352800" cy="31685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BCB2-25E8-4165-B3C6-128943A3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Coefficient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statistic that quantifies a relation between two variables</a:t>
            </a:r>
          </a:p>
          <a:p>
            <a:r>
              <a:rPr lang="en-US" dirty="0"/>
              <a:t>Tells you two pieces of information:</a:t>
            </a:r>
          </a:p>
          <a:p>
            <a:pPr lvl="1"/>
            <a:r>
              <a:rPr lang="en-US" dirty="0"/>
              <a:t>Direction</a:t>
            </a:r>
          </a:p>
          <a:p>
            <a:pPr lvl="1"/>
            <a:r>
              <a:rPr lang="en-US" dirty="0"/>
              <a:t>Magnitude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Coefficient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Direction</a:t>
            </a:r>
          </a:p>
          <a:p>
            <a:pPr lvl="1"/>
            <a:r>
              <a:rPr lang="en-US" dirty="0"/>
              <a:t>Can be either positive or negative</a:t>
            </a:r>
          </a:p>
          <a:p>
            <a:pPr lvl="1"/>
            <a:r>
              <a:rPr lang="en-US" dirty="0"/>
              <a:t>Positive: as one variable goes up, the other variable goes up</a:t>
            </a:r>
          </a:p>
          <a:p>
            <a:pPr lvl="1"/>
            <a:r>
              <a:rPr lang="en-US" dirty="0"/>
              <a:t>Negative: as one variable goes up, the other variable goes down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06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2ADE-6B1A-443E-A1D4-482F79F35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Correlation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Association between variables such that high scores on one variable tend to have high scores on the other variable</a:t>
            </a:r>
          </a:p>
          <a:p>
            <a:pPr lvl="1"/>
            <a:r>
              <a:rPr lang="en-US" dirty="0"/>
              <a:t>A direct relation between the variables</a:t>
            </a:r>
          </a:p>
        </p:txBody>
      </p:sp>
      <p:pic>
        <p:nvPicPr>
          <p:cNvPr id="4" name="Content Placeholder 3" descr="Fig 15-1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90600" y="3048000"/>
            <a:ext cx="6674259" cy="3247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D0E8-A2C3-4534-B8C1-89702B49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Correlation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Association between variables such that high scores on one variable tend to have low scores on the other variable</a:t>
            </a:r>
          </a:p>
          <a:p>
            <a:pPr lvl="1"/>
            <a:r>
              <a:rPr lang="en-US" dirty="0"/>
              <a:t>An inverse relation between the variables</a:t>
            </a:r>
          </a:p>
        </p:txBody>
      </p:sp>
      <p:pic>
        <p:nvPicPr>
          <p:cNvPr id="4" name="Picture 3" descr="Fig 15-2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895600"/>
            <a:ext cx="6637124" cy="33995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DFD9-F13A-4727-AC83-01F06CA2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Perfect Positive Correlation</a:t>
            </a:r>
          </a:p>
        </p:txBody>
      </p:sp>
      <p:pic>
        <p:nvPicPr>
          <p:cNvPr id="6" name="Content Placeholder 5" descr="Noless_fig_13_03">
            <a:extLst>
              <a:ext uri="{FF2B5EF4-FFF2-40B4-BE49-F238E27FC236}">
                <a16:creationId xmlns:a16="http://schemas.microsoft.com/office/drawing/2014/main" id="{38EB6644-6721-4C12-943D-507629585F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474794" y="2283245"/>
            <a:ext cx="6239869" cy="3343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SY200 Slides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SY200 Slides" id="{C3DD58E6-4501-4DD2-80C2-2EF5B492CEBB}" vid="{A013E9D2-E8AE-447C-BDF4-B8F563ACDD9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PSY200 Slides</Template>
  <TotalTime>8964</TotalTime>
  <Words>1364</Words>
  <Application>Microsoft Office PowerPoint</Application>
  <PresentationFormat>On-screen Show (4:3)</PresentationFormat>
  <Paragraphs>201</Paragraphs>
  <Slides>43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Calibri</vt:lpstr>
      <vt:lpstr>Calibri Light</vt:lpstr>
      <vt:lpstr>Geneva</vt:lpstr>
      <vt:lpstr>Lucida Grande</vt:lpstr>
      <vt:lpstr>Wingdings</vt:lpstr>
      <vt:lpstr>PSY200 Slides</vt:lpstr>
      <vt:lpstr>Equation</vt:lpstr>
      <vt:lpstr>Correlation</vt:lpstr>
      <vt:lpstr> A research design reminder</vt:lpstr>
      <vt:lpstr>Defining Correlation</vt:lpstr>
      <vt:lpstr>Correlation versus Correlation</vt:lpstr>
      <vt:lpstr>Correlation Coefficient</vt:lpstr>
      <vt:lpstr>Correlation Coefficient</vt:lpstr>
      <vt:lpstr>Positive Correlation</vt:lpstr>
      <vt:lpstr>Negative Correlation</vt:lpstr>
      <vt:lpstr>A Perfect Positive Correlation</vt:lpstr>
      <vt:lpstr>A Perfect Negative Correlation</vt:lpstr>
      <vt:lpstr>Correlation Coefficient</vt:lpstr>
      <vt:lpstr>PowerPoint Presentation</vt:lpstr>
      <vt:lpstr>A visual guide</vt:lpstr>
      <vt:lpstr>Check Your Learning </vt:lpstr>
      <vt:lpstr>Misleading Correlations</vt:lpstr>
      <vt:lpstr>Another silly example</vt:lpstr>
      <vt:lpstr>Correlation Overall</vt:lpstr>
      <vt:lpstr>Limitations of Correlation</vt:lpstr>
      <vt:lpstr>Causation Direction </vt:lpstr>
      <vt:lpstr>Limitations of Correlation</vt:lpstr>
      <vt:lpstr>Restricted Range Cont. </vt:lpstr>
      <vt:lpstr>Limitations of Correlation </vt:lpstr>
      <vt:lpstr>The Pearson Correlation Coefficient</vt:lpstr>
      <vt:lpstr>Correlation Hypothesis Testing </vt:lpstr>
      <vt:lpstr>Assumptions - Step 1</vt:lpstr>
      <vt:lpstr>Assumptions - Step 1 (linearity)</vt:lpstr>
      <vt:lpstr>Assumptions - Step 1 (outliers)</vt:lpstr>
      <vt:lpstr>Assumptions - Step 1 (normality)</vt:lpstr>
      <vt:lpstr>Assumptions – Step 1 (homoscedasticity)</vt:lpstr>
      <vt:lpstr>Assumptions – Step 1 (homoscedasticity) cont. </vt:lpstr>
      <vt:lpstr>Step 2- Sate your hypotheses</vt:lpstr>
      <vt:lpstr>Step 3- Find r and df</vt:lpstr>
      <vt:lpstr>Step 4</vt:lpstr>
      <vt:lpstr>Step 5</vt:lpstr>
      <vt:lpstr>Step 6</vt:lpstr>
      <vt:lpstr>Effect Size?</vt:lpstr>
      <vt:lpstr>Confidence Intervals</vt:lpstr>
      <vt:lpstr>Correlation and Psychometrics</vt:lpstr>
      <vt:lpstr>Reliability</vt:lpstr>
      <vt:lpstr>Validity</vt:lpstr>
      <vt:lpstr>Validity</vt:lpstr>
      <vt:lpstr>Partial Correlation</vt:lpstr>
      <vt:lpstr>Partial Correlation </vt:lpstr>
    </vt:vector>
  </TitlesOfParts>
  <Company>IT Department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Tabetha Hopke</cp:lastModifiedBy>
  <cp:revision>223</cp:revision>
  <dcterms:created xsi:type="dcterms:W3CDTF">2010-01-19T19:01:20Z</dcterms:created>
  <dcterms:modified xsi:type="dcterms:W3CDTF">2018-10-31T22:34:44Z</dcterms:modified>
</cp:coreProperties>
</file>